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22"/>
  </p:notesMasterIdLst>
  <p:sldIdLst>
    <p:sldId id="276" r:id="rId2"/>
    <p:sldId id="256" r:id="rId3"/>
    <p:sldId id="257" r:id="rId4"/>
    <p:sldId id="263" r:id="rId5"/>
    <p:sldId id="264" r:id="rId6"/>
    <p:sldId id="258" r:id="rId7"/>
    <p:sldId id="259" r:id="rId8"/>
    <p:sldId id="275" r:id="rId9"/>
    <p:sldId id="261" r:id="rId10"/>
    <p:sldId id="262" r:id="rId11"/>
    <p:sldId id="265" r:id="rId12"/>
    <p:sldId id="266" r:id="rId13"/>
    <p:sldId id="267" r:id="rId14"/>
    <p:sldId id="268" r:id="rId15"/>
    <p:sldId id="269" r:id="rId16"/>
    <p:sldId id="270" r:id="rId17"/>
    <p:sldId id="272" r:id="rId18"/>
    <p:sldId id="273" r:id="rId19"/>
    <p:sldId id="274" r:id="rId20"/>
    <p:sldId id="277" r:id="rId2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5455" autoAdjust="0"/>
  </p:normalViewPr>
  <p:slideViewPr>
    <p:cSldViewPr snapToGrid="0">
      <p:cViewPr varScale="1">
        <p:scale>
          <a:sx n="70" d="100"/>
          <a:sy n="70" d="100"/>
        </p:scale>
        <p:origin x="-720" y="-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4DD0142-4018-4614-A08E-13003BE9C14C}" type="datetimeFigureOut">
              <a:rPr lang="ru-RU" smtClean="0"/>
              <a:pPr/>
              <a:t>11.04.2019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8EA6DAD-51D5-4E2A-81CE-EA18C83A96E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7737190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8001000" cy="2971801"/>
          </a:xfrm>
        </p:spPr>
        <p:txBody>
          <a:bodyPr anchor="b">
            <a:normAutofit/>
          </a:bodyPr>
          <a:lstStyle>
            <a:lvl1pPr algn="l">
              <a:defRPr sz="48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4212" y="3843867"/>
            <a:ext cx="6400800" cy="1947333"/>
          </a:xfrm>
        </p:spPr>
        <p:txBody>
          <a:bodyPr anchor="t">
            <a:normAutofit/>
          </a:bodyPr>
          <a:lstStyle>
            <a:lvl1pPr marL="0" indent="0" algn="l">
              <a:buNone/>
              <a:defRPr sz="21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CCC6AE-8A5B-4295-8AE8-6858BF798B05}" type="datetimeFigureOut">
              <a:rPr lang="ru-RU" smtClean="0"/>
              <a:pPr/>
              <a:t>11.04.2019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874FAF-39F0-477E-8EFC-8411CD9C83DF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 flipH="1">
            <a:off x="8228012" y="8467"/>
            <a:ext cx="3810000" cy="381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6108170" y="91545"/>
            <a:ext cx="6080655" cy="608065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7235825" y="228600"/>
            <a:ext cx="4953000" cy="4953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>
            <a:off x="7335837" y="32278"/>
            <a:ext cx="4852989" cy="485298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7845426" y="609601"/>
            <a:ext cx="4343399" cy="434339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14349734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685800" y="533400"/>
            <a:ext cx="10818812" cy="31242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16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2" y="3843867"/>
            <a:ext cx="8304210" cy="4572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6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CCC6AE-8A5B-4295-8AE8-6858BF798B05}" type="datetimeFigureOut">
              <a:rPr lang="ru-RU" smtClean="0"/>
              <a:pPr/>
              <a:t>11.04.2019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874FAF-39F0-477E-8EFC-8411CD9C83D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7187788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anchor="ctr">
            <a:normAutofit/>
          </a:bodyPr>
          <a:lstStyle>
            <a:lvl1pPr algn="l">
              <a:defRPr sz="32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4114800"/>
            <a:ext cx="8535988" cy="18796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CCC6AE-8A5B-4295-8AE8-6858BF798B05}" type="datetimeFigureOut">
              <a:rPr lang="ru-RU" smtClean="0"/>
              <a:pPr/>
              <a:t>11.04.2019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874FAF-39F0-477E-8EFC-8411CD9C83D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5572058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85800"/>
            <a:ext cx="9144001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46212" y="3429000"/>
            <a:ext cx="8534400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301067"/>
            <a:ext cx="8534400" cy="1684865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CCC6AE-8A5B-4295-8AE8-6858BF798B05}" type="datetimeFigureOut">
              <a:rPr lang="ru-RU" smtClean="0"/>
              <a:pPr/>
              <a:t>11.04.2019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874FAF-39F0-477E-8EFC-8411CD9C83D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="" xmlns:p14="http://schemas.microsoft.com/office/powerpoint/2010/main" val="6050406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2" y="3429000"/>
            <a:ext cx="8534400" cy="1697400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5132981"/>
            <a:ext cx="853599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CCC6AE-8A5B-4295-8AE8-6858BF798B05}" type="datetimeFigureOut">
              <a:rPr lang="ru-RU" smtClean="0"/>
              <a:pPr/>
              <a:t>11.04.2019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874FAF-39F0-477E-8EFC-8411CD9C83D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82084543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85800"/>
            <a:ext cx="9144000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1" cy="1049866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978400"/>
            <a:ext cx="8534401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CCC6AE-8A5B-4295-8AE8-6858BF798B05}" type="datetimeFigureOut">
              <a:rPr lang="ru-RU" smtClean="0"/>
              <a:pPr/>
              <a:t>11.04.2019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874FAF-39F0-477E-8EFC-8411CD9C83D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="" xmlns:p14="http://schemas.microsoft.com/office/powerpoint/2010/main" val="7329010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0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766732"/>
            <a:ext cx="8534401" cy="12276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CCC6AE-8A5B-4295-8AE8-6858BF798B05}" type="datetimeFigureOut">
              <a:rPr lang="ru-RU" smtClean="0"/>
              <a:pPr/>
              <a:t>11.04.2019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874FAF-39F0-477E-8EFC-8411CD9C83D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06777695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CCC6AE-8A5B-4295-8AE8-6858BF798B05}" type="datetimeFigureOut">
              <a:rPr lang="ru-RU" smtClean="0"/>
              <a:pPr/>
              <a:t>11.04.2019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874FAF-39F0-477E-8EFC-8411CD9C83D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24852079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85212" y="685800"/>
            <a:ext cx="2057400" cy="45720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85800"/>
            <a:ext cx="7823200" cy="530860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CCC6AE-8A5B-4295-8AE8-6858BF798B05}" type="datetimeFigureOut">
              <a:rPr lang="ru-RU" smtClean="0"/>
              <a:pPr/>
              <a:t>11.04.2019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874FAF-39F0-477E-8EFC-8411CD9C83D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7239074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CCC6AE-8A5B-4295-8AE8-6858BF798B05}" type="datetimeFigureOut">
              <a:rPr lang="ru-RU" smtClean="0"/>
              <a:pPr/>
              <a:t>11.04.2019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874FAF-39F0-477E-8EFC-8411CD9C83D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8592569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1" y="2006600"/>
            <a:ext cx="8534401" cy="2281600"/>
          </a:xfrm>
        </p:spPr>
        <p:txBody>
          <a:bodyPr anchor="b">
            <a:normAutofit/>
          </a:bodyPr>
          <a:lstStyle>
            <a:lvl1pPr algn="l">
              <a:defRPr sz="36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495800"/>
            <a:ext cx="8534400" cy="14986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CCC6AE-8A5B-4295-8AE8-6858BF798B05}" type="datetimeFigureOut">
              <a:rPr lang="ru-RU" smtClean="0"/>
              <a:pPr/>
              <a:t>11.04.2019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874FAF-39F0-477E-8EFC-8411CD9C83D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0990260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4211" y="685800"/>
            <a:ext cx="4937655" cy="361526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08133" y="685801"/>
            <a:ext cx="4934479" cy="3615266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CCC6AE-8A5B-4295-8AE8-6858BF798B05}" type="datetimeFigureOut">
              <a:rPr lang="ru-RU" smtClean="0"/>
              <a:pPr/>
              <a:t>11.04.2019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874FAF-39F0-477E-8EFC-8411CD9C83D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416904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2080" y="685800"/>
            <a:ext cx="464978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4211" y="1270529"/>
            <a:ext cx="4937655" cy="3030538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79066" y="685800"/>
            <a:ext cx="466513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06545" y="1262062"/>
            <a:ext cx="4929188" cy="3030538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CCC6AE-8A5B-4295-8AE8-6858BF798B05}" type="datetimeFigureOut">
              <a:rPr lang="ru-RU" smtClean="0"/>
              <a:pPr/>
              <a:t>11.04.2019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874FAF-39F0-477E-8EFC-8411CD9C83D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0056766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CCC6AE-8A5B-4295-8AE8-6858BF798B05}" type="datetimeFigureOut">
              <a:rPr lang="ru-RU" smtClean="0"/>
              <a:pPr/>
              <a:t>11.04.2019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874FAF-39F0-477E-8EFC-8411CD9C83D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6256581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CCC6AE-8A5B-4295-8AE8-6858BF798B05}" type="datetimeFigureOut">
              <a:rPr lang="ru-RU" smtClean="0"/>
              <a:pPr/>
              <a:t>11.04.2019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874FAF-39F0-477E-8EFC-8411CD9C83D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5593185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012" y="685800"/>
            <a:ext cx="3657600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4212" y="685800"/>
            <a:ext cx="5943601" cy="5308600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012" y="2209799"/>
            <a:ext cx="3657600" cy="2091267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CCC6AE-8A5B-4295-8AE8-6858BF798B05}" type="datetimeFigureOut">
              <a:rPr lang="ru-RU" smtClean="0"/>
              <a:pPr/>
              <a:t>11.04.2019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874FAF-39F0-477E-8EFC-8411CD9C83D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5702961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2812" y="1447800"/>
            <a:ext cx="6019800" cy="11430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89012" y="914400"/>
            <a:ext cx="3280974" cy="45720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2812" y="2777066"/>
            <a:ext cx="6021388" cy="2048933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CCC6AE-8A5B-4295-8AE8-6858BF798B05}" type="datetimeFigureOut">
              <a:rPr lang="ru-RU" smtClean="0"/>
              <a:pPr/>
              <a:t>11.04.2019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874FAF-39F0-477E-8EFC-8411CD9C83D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8177339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9206969" y="2963333"/>
            <a:ext cx="2981858" cy="3208867"/>
            <a:chOff x="9206969" y="2963333"/>
            <a:chExt cx="2981858" cy="3208867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11276012" y="2963333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9206969" y="3190344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10292292" y="3285067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10443103" y="3131080"/>
              <a:ext cx="1745722" cy="174572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10918826" y="3683001"/>
              <a:ext cx="1270001" cy="126999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4212" y="4487332"/>
            <a:ext cx="8534400" cy="15070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685800"/>
            <a:ext cx="8534400" cy="36152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904412" y="6172200"/>
            <a:ext cx="16002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11CCC6AE-8A5B-4295-8AE8-6858BF798B05}" type="datetimeFigureOut">
              <a:rPr lang="ru-RU" smtClean="0"/>
              <a:pPr/>
              <a:t>11.04.2019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4212" y="6172200"/>
            <a:ext cx="75438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63200" y="5578475"/>
            <a:ext cx="1142245" cy="6699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32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2C874FAF-39F0-477E-8EFC-8411CD9C83D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148736872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  <p:sldLayoutId id="2147483708" r:id="rId12"/>
    <p:sldLayoutId id="2147483709" r:id="rId13"/>
    <p:sldLayoutId id="2147483710" r:id="rId14"/>
    <p:sldLayoutId id="2147483711" r:id="rId15"/>
    <p:sldLayoutId id="2147483712" r:id="rId16"/>
    <p:sldLayoutId id="2147483713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20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8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6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s://pomnisvoih.ru/geroi-i-ih-podvigi/geroi-sovetskogo-souza-sssr/liza-chajkina-i-eyo-podvig.html" TargetMode="External"/><Relationship Id="rId2" Type="http://schemas.openxmlformats.org/officeDocument/2006/relationships/hyperlink" Target="https://24smi.org/celebrity/4668-zoia-kosmodemianskaia.html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4" name="Rectangle 4"/>
          <p:cNvSpPr>
            <a:spLocks noGrp="1" noChangeArrowheads="1"/>
          </p:cNvSpPr>
          <p:nvPr>
            <p:ph type="ctrTitle"/>
          </p:nvPr>
        </p:nvSpPr>
        <p:spPr>
          <a:xfrm>
            <a:off x="1007534" y="2205039"/>
            <a:ext cx="10174817" cy="2306637"/>
          </a:xfrm>
        </p:spPr>
        <p:txBody>
          <a:bodyPr/>
          <a:lstStyle/>
          <a:p>
            <a:r>
              <a:rPr lang="ru-RU" sz="4000" dirty="0" smtClean="0"/>
              <a:t>СТРАНА, ОТКРЫВШАЯ ПУТЬ В КОСМОС</a:t>
            </a:r>
            <a:r>
              <a:rPr lang="ru-RU" sz="4000" dirty="0"/>
              <a:t/>
            </a:r>
            <a:br>
              <a:rPr lang="ru-RU" sz="4000" dirty="0"/>
            </a:br>
            <a:r>
              <a:rPr lang="ru-RU" sz="2800" dirty="0"/>
              <a:t/>
            </a:r>
            <a:br>
              <a:rPr lang="ru-RU" sz="2800" dirty="0"/>
            </a:br>
            <a:r>
              <a:rPr lang="ru-RU" sz="4000" dirty="0"/>
              <a:t> </a:t>
            </a:r>
            <a:r>
              <a:rPr lang="ru-RU" sz="2800" dirty="0"/>
              <a:t>урок окружающего мира, </a:t>
            </a:r>
            <a:r>
              <a:rPr lang="ru-RU" sz="2800" dirty="0" smtClean="0"/>
              <a:t>4 </a:t>
            </a:r>
            <a:r>
              <a:rPr lang="ru-RU" sz="2800" dirty="0"/>
              <a:t>класс,</a:t>
            </a:r>
            <a:br>
              <a:rPr lang="ru-RU" sz="2800" dirty="0"/>
            </a:br>
            <a:r>
              <a:rPr lang="ru-RU" sz="2800" dirty="0"/>
              <a:t>УМК «Школа России»</a:t>
            </a:r>
          </a:p>
        </p:txBody>
      </p:sp>
      <p:sp>
        <p:nvSpPr>
          <p:cNvPr id="5125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3215217" y="5516563"/>
            <a:ext cx="8534400" cy="792162"/>
          </a:xfrm>
        </p:spPr>
        <p:txBody>
          <a:bodyPr/>
          <a:lstStyle/>
          <a:p>
            <a:pPr algn="r">
              <a:lnSpc>
                <a:spcPct val="80000"/>
              </a:lnSpc>
            </a:pPr>
            <a:r>
              <a:rPr lang="ru-RU" sz="1400" dirty="0"/>
              <a:t>Автор: </a:t>
            </a:r>
            <a:r>
              <a:rPr lang="ru-RU" sz="1400" dirty="0" smtClean="0"/>
              <a:t>Сухов Роман Сергеевич,</a:t>
            </a:r>
            <a:endParaRPr lang="ru-RU" sz="1400" dirty="0"/>
          </a:p>
          <a:p>
            <a:pPr algn="r">
              <a:lnSpc>
                <a:spcPct val="80000"/>
              </a:lnSpc>
            </a:pPr>
            <a:r>
              <a:rPr lang="ru-RU" sz="1400" dirty="0"/>
              <a:t>учитель начальных классов</a:t>
            </a:r>
            <a:endParaRPr lang="ru-RU" sz="1400" i="1" dirty="0"/>
          </a:p>
        </p:txBody>
      </p:sp>
      <p:sp>
        <p:nvSpPr>
          <p:cNvPr id="5126" name="Rectangle 6"/>
          <p:cNvSpPr>
            <a:spLocks noChangeArrowheads="1"/>
          </p:cNvSpPr>
          <p:nvPr/>
        </p:nvSpPr>
        <p:spPr bwMode="auto">
          <a:xfrm>
            <a:off x="3024718" y="260350"/>
            <a:ext cx="6379633" cy="287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ctr">
              <a:lnSpc>
                <a:spcPct val="80000"/>
              </a:lnSpc>
              <a:spcBef>
                <a:spcPct val="20000"/>
              </a:spcBef>
            </a:pPr>
            <a:endParaRPr lang="ru-RU" dirty="0"/>
          </a:p>
        </p:txBody>
      </p:sp>
      <p:sp>
        <p:nvSpPr>
          <p:cNvPr id="5127" name="Rectangle 7"/>
          <p:cNvSpPr>
            <a:spLocks noChangeArrowheads="1"/>
          </p:cNvSpPr>
          <p:nvPr/>
        </p:nvSpPr>
        <p:spPr bwMode="auto">
          <a:xfrm>
            <a:off x="1102785" y="836614"/>
            <a:ext cx="10079567" cy="935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ctr">
              <a:lnSpc>
                <a:spcPct val="80000"/>
              </a:lnSpc>
              <a:spcBef>
                <a:spcPct val="20000"/>
              </a:spcBef>
            </a:pPr>
            <a:r>
              <a:rPr lang="ru-RU" b="0" dirty="0"/>
              <a:t>Муниципальное общеобразовательное учреждение</a:t>
            </a:r>
          </a:p>
          <a:p>
            <a:pPr algn="ctr">
              <a:lnSpc>
                <a:spcPct val="80000"/>
              </a:lnSpc>
              <a:spcBef>
                <a:spcPct val="20000"/>
              </a:spcBef>
            </a:pPr>
            <a:r>
              <a:rPr lang="ru-RU" b="0" dirty="0" smtClean="0"/>
              <a:t>«Славновская основная общеобразовательная школа»</a:t>
            </a:r>
            <a:endParaRPr lang="ru-RU" b="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7153" y="912953"/>
            <a:ext cx="8572500" cy="58293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51285" y="208344"/>
            <a:ext cx="1174071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/>
              <a:t>Ю. А. Гагарин и конструктор космических ракет С. П. Королев</a:t>
            </a:r>
            <a:endParaRPr lang="ru-RU" sz="2800" b="1" dirty="0"/>
          </a:p>
        </p:txBody>
      </p:sp>
    </p:spTree>
    <p:extLst>
      <p:ext uri="{BB962C8B-B14F-4D97-AF65-F5344CB8AC3E}">
        <p14:creationId xmlns="" xmlns:p14="http://schemas.microsoft.com/office/powerpoint/2010/main" val="33024270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75393" y="478778"/>
            <a:ext cx="5864106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12 апреля 1961 года</a:t>
            </a:r>
            <a:endParaRPr lang="ru-RU" sz="4400" b="1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871676" y="1601523"/>
            <a:ext cx="266130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Восток</a:t>
            </a:r>
            <a:endParaRPr lang="ru-RU" sz="5400" b="1" cap="none" spc="0" dirty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82308" y="1467926"/>
            <a:ext cx="5352326" cy="3554837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7065037" y="5351720"/>
            <a:ext cx="368722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108 минут</a:t>
            </a:r>
            <a:endParaRPr lang="ru-RU" sz="54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7115240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8491" y="903789"/>
            <a:ext cx="9792182" cy="5954211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238491" y="0"/>
            <a:ext cx="958467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Юрий </a:t>
            </a:r>
            <a:r>
              <a:rPr lang="ru-RU" sz="54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А</a:t>
            </a:r>
            <a:r>
              <a:rPr lang="ru-RU" sz="5400" b="1" cap="none" spc="0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лексеевич </a:t>
            </a:r>
            <a:r>
              <a:rPr lang="ru-RU" sz="54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Г</a:t>
            </a:r>
            <a:r>
              <a:rPr lang="ru-RU" sz="5400" b="1" cap="none" spc="0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агарин</a:t>
            </a:r>
            <a:endParaRPr lang="ru-RU" sz="5400" b="1" cap="none" spc="0" dirty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40860639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222339" y="283006"/>
            <a:ext cx="7118431" cy="64694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6695">
              <a:lnSpc>
                <a:spcPct val="115000"/>
              </a:lnSpc>
              <a:spcAft>
                <a:spcPts val="0"/>
              </a:spcAft>
            </a:pPr>
            <a:endParaRPr lang="ru-RU" sz="2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26695">
              <a:lnSpc>
                <a:spcPct val="115000"/>
              </a:lnSpc>
              <a:spcAft>
                <a:spcPts val="0"/>
              </a:spcAft>
            </a:pP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Один</a:t>
            </a: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два, три, четыре, пять </a:t>
            </a:r>
            <a:endParaRPr lang="ru-RU" sz="2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26695">
              <a:lnSpc>
                <a:spcPct val="115000"/>
              </a:lnSpc>
              <a:spcAft>
                <a:spcPts val="0"/>
              </a:spcAft>
            </a:pPr>
            <a:r>
              <a:rPr lang="ru-RU" sz="2800" b="1" i="1" dirty="0" smtClean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</a:t>
            </a:r>
            <a:r>
              <a:rPr lang="ru-RU" sz="2800" b="1" i="1" dirty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Ходьба на месте)</a:t>
            </a: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космос мы летим опять </a:t>
            </a:r>
            <a:endParaRPr lang="ru-RU" sz="2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26695">
              <a:lnSpc>
                <a:spcPct val="115000"/>
              </a:lnSpc>
              <a:spcAft>
                <a:spcPts val="0"/>
              </a:spcAft>
            </a:pPr>
            <a:r>
              <a:rPr lang="ru-RU" sz="2800" b="1" i="1" dirty="0" smtClean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</a:t>
            </a:r>
            <a:r>
              <a:rPr lang="ru-RU" sz="2800" b="1" i="1" dirty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Соединить руки над головой</a:t>
            </a:r>
            <a:r>
              <a:rPr lang="ru-RU" sz="28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)</a:t>
            </a: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Отрываюсь от земли</a:t>
            </a:r>
            <a:endParaRPr lang="ru-RU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26695">
              <a:lnSpc>
                <a:spcPct val="115000"/>
              </a:lnSpc>
              <a:spcAft>
                <a:spcPts val="0"/>
              </a:spcAft>
            </a:pPr>
            <a:r>
              <a:rPr lang="ru-RU" sz="2800" b="1" i="1" dirty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(Подпрыгнуть)</a:t>
            </a: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Долетаю до луны </a:t>
            </a:r>
            <a:endParaRPr lang="ru-RU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26695">
              <a:lnSpc>
                <a:spcPct val="115000"/>
              </a:lnSpc>
              <a:spcAft>
                <a:spcPts val="0"/>
              </a:spcAft>
            </a:pPr>
            <a:r>
              <a:rPr lang="ru-RU" sz="2800" b="1" i="1" dirty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(Руки в стороны, покружиться)</a:t>
            </a:r>
            <a:r>
              <a:rPr lang="ru-RU" sz="28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28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 орбите повисим </a:t>
            </a:r>
            <a:endParaRPr lang="ru-RU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26695">
              <a:lnSpc>
                <a:spcPct val="115000"/>
              </a:lnSpc>
              <a:spcAft>
                <a:spcPts val="0"/>
              </a:spcAft>
            </a:pPr>
            <a:r>
              <a:rPr lang="ru-RU" sz="2800" b="1" i="1" dirty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(Покачать руками вперед-назад)</a:t>
            </a:r>
            <a:r>
              <a:rPr lang="ru-RU" sz="2800" b="1" dirty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2800" b="1" dirty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 опять домой спешим </a:t>
            </a:r>
            <a:endParaRPr lang="ru-RU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sz="2800" b="1" i="1" dirty="0" smtClean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</a:rPr>
              <a:t>   (</a:t>
            </a:r>
            <a:r>
              <a:rPr lang="ru-RU" sz="2800" b="1" i="1" dirty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</a:rPr>
              <a:t>Ходьба на месте)</a:t>
            </a:r>
            <a:endParaRPr lang="ru-RU" sz="2800" b="1" dirty="0">
              <a:solidFill>
                <a:schemeClr val="accent1">
                  <a:lumMod val="40000"/>
                  <a:lumOff val="6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287518" y="3938848"/>
            <a:ext cx="3464689" cy="2598517"/>
          </a:xfrm>
          <a:prstGeom prst="rect">
            <a:avLst/>
          </a:prstGeom>
          <a:effectLst>
            <a:softEdge rad="6858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74860" y="-26625"/>
            <a:ext cx="4483028" cy="3296602"/>
          </a:xfrm>
          <a:prstGeom prst="rect">
            <a:avLst/>
          </a:prstGeom>
          <a:effectLst>
            <a:softEdge rad="571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14031" y="731520"/>
            <a:ext cx="2184031" cy="2184031"/>
          </a:xfrm>
          <a:prstGeom prst="rect">
            <a:avLst/>
          </a:prstGeom>
          <a:effectLst>
            <a:softEdge rad="10160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1543246" y="-178659"/>
            <a:ext cx="572624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err="1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физкутминутка</a:t>
            </a:r>
            <a:endParaRPr lang="ru-RU" sz="5400" b="1" cap="none" spc="0" dirty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32018981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502611"/>
            <a:ext cx="12192000" cy="29238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Важные события, происходящие в СССР с 1945 г. по 1991 г</a:t>
            </a:r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</a:p>
          <a:p>
            <a:endParaRPr lang="ru-RU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1.Тысяча людей смогли переехать в больше квартиры</a:t>
            </a:r>
            <a:endParaRPr lang="ru-RU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0" y="3426488"/>
            <a:ext cx="12268102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lvl="0"/>
            <a:r>
              <a:rPr lang="ru-RU" sz="40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2. </a:t>
            </a:r>
            <a:r>
              <a:rPr lang="ru-RU" sz="36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Многие поступали в высшие учебные </a:t>
            </a:r>
            <a:r>
              <a:rPr lang="ru-RU" sz="36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заведения</a:t>
            </a:r>
            <a:endParaRPr lang="ru-RU" sz="36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0" y="4483167"/>
            <a:ext cx="6726521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lvl="0"/>
            <a:r>
              <a:rPr lang="ru-RU" sz="40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3.</a:t>
            </a:r>
            <a:r>
              <a:rPr lang="ru-RU" sz="36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Строились новые </a:t>
            </a:r>
            <a:r>
              <a:rPr lang="ru-RU" sz="36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заводы</a:t>
            </a:r>
            <a:endParaRPr lang="ru-RU" sz="36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0" y="5539847"/>
            <a:ext cx="9922909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lvl="0"/>
            <a:r>
              <a:rPr lang="ru-RU" sz="40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4. </a:t>
            </a:r>
            <a:r>
              <a:rPr lang="ru-RU" sz="36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Возводились мощные электростанции</a:t>
            </a:r>
          </a:p>
        </p:txBody>
      </p:sp>
    </p:spTree>
    <p:extLst>
      <p:ext uri="{BB962C8B-B14F-4D97-AF65-F5344CB8AC3E}">
        <p14:creationId xmlns="" xmlns:p14="http://schemas.microsoft.com/office/powerpoint/2010/main" val="40571426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38014" y="1077575"/>
            <a:ext cx="10184199" cy="415498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1991 </a:t>
            </a:r>
            <a:r>
              <a:rPr lang="ru-RU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году </a:t>
            </a:r>
            <a:r>
              <a:rPr lang="ru-RU" sz="4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СССР </a:t>
            </a:r>
          </a:p>
          <a:p>
            <a:pPr algn="ctr"/>
            <a:r>
              <a:rPr lang="ru-RU" sz="4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перестал </a:t>
            </a:r>
          </a:p>
          <a:p>
            <a:pPr algn="ctr"/>
            <a:r>
              <a:rPr lang="ru-RU" sz="4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существовать</a:t>
            </a:r>
            <a:r>
              <a:rPr lang="ru-RU" sz="4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республики </a:t>
            </a:r>
            <a:r>
              <a:rPr lang="ru-RU" sz="4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вышли</a:t>
            </a:r>
          </a:p>
          <a:p>
            <a:pPr algn="ctr"/>
            <a:r>
              <a:rPr lang="ru-RU" sz="4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4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из состава СССР </a:t>
            </a:r>
            <a:endParaRPr lang="ru-RU" sz="4400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ru-RU" sz="4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 </a:t>
            </a:r>
            <a:r>
              <a:rPr lang="ru-RU" sz="4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стали самостоятельными </a:t>
            </a:r>
            <a:endParaRPr lang="ru-RU" sz="4400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ru-RU" sz="4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государствами.</a:t>
            </a:r>
            <a:endParaRPr lang="ru-RU" sz="11500" b="1" cap="none" spc="0" dirty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2317733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" y="407015"/>
            <a:ext cx="11960351" cy="606319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1" cap="none" spc="0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Подведение итогов:</a:t>
            </a:r>
          </a:p>
          <a:p>
            <a:pPr algn="ctr"/>
            <a:endParaRPr lang="ru-RU" sz="3600" b="1" cap="none" spc="0" dirty="0" smtClean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  <a:p>
            <a:pPr marL="226695" algn="just">
              <a:lnSpc>
                <a:spcPct val="115000"/>
              </a:lnSpc>
              <a:spcAft>
                <a:spcPts val="0"/>
              </a:spcAft>
            </a:pPr>
            <a:r>
              <a:rPr lang="ru-RU" sz="3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</a:t>
            </a:r>
            <a:r>
              <a:rPr lang="ru-RU" sz="4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Какие были достижения страны </a:t>
            </a:r>
            <a:endParaRPr lang="ru-RU" sz="4000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26695" algn="just">
              <a:lnSpc>
                <a:spcPct val="115000"/>
              </a:lnSpc>
              <a:spcAft>
                <a:spcPts val="0"/>
              </a:spcAft>
            </a:pPr>
            <a:r>
              <a:rPr lang="ru-RU" sz="40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 </a:t>
            </a:r>
            <a:r>
              <a:rPr lang="ru-RU" sz="4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космоса в послевоенное время в СССР?</a:t>
            </a:r>
            <a:endParaRPr lang="ru-RU" sz="3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26695" algn="just">
              <a:lnSpc>
                <a:spcPct val="115000"/>
              </a:lnSpc>
              <a:spcAft>
                <a:spcPts val="0"/>
              </a:spcAft>
            </a:pPr>
            <a:r>
              <a:rPr lang="ru-RU" sz="4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-Какие крупные стройки этого времени нам известны?</a:t>
            </a:r>
            <a:endParaRPr lang="ru-RU" sz="3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26695" algn="just">
              <a:lnSpc>
                <a:spcPct val="115000"/>
              </a:lnSpc>
              <a:spcAft>
                <a:spcPts val="0"/>
              </a:spcAft>
            </a:pPr>
            <a:r>
              <a:rPr lang="ru-RU" sz="4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-Какие экологические проблемы возникли в это время?</a:t>
            </a:r>
            <a:endParaRPr lang="ru-RU" sz="3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sz="4000" dirty="0">
                <a:latin typeface="Times New Roman" panose="02020603050405020304" pitchFamily="18" charset="0"/>
                <a:ea typeface="Calibri" panose="020F0502020204030204" pitchFamily="34" charset="0"/>
              </a:rPr>
              <a:t>-Какое событие произошло в 1991 году?</a:t>
            </a:r>
            <a:endParaRPr lang="ru-RU" sz="4000" b="1" cap="none" spc="0" dirty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65244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064" y="132979"/>
            <a:ext cx="6057936" cy="3992059"/>
          </a:xfrm>
          <a:prstGeom prst="rect">
            <a:avLst/>
          </a:prstGeom>
          <a:effectLst>
            <a:softEdge rad="4699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85590" y="0"/>
            <a:ext cx="2647950" cy="32385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8064" y="4125038"/>
            <a:ext cx="2419162" cy="1879155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567190" y="1873856"/>
            <a:ext cx="5532700" cy="4502364"/>
          </a:xfrm>
          <a:prstGeom prst="rect">
            <a:avLst/>
          </a:prstGeom>
          <a:effectLst>
            <a:softEdge rad="406400"/>
          </a:effectLst>
        </p:spPr>
      </p:pic>
    </p:spTree>
    <p:extLst>
      <p:ext uri="{BB962C8B-B14F-4D97-AF65-F5344CB8AC3E}">
        <p14:creationId xmlns="" xmlns:p14="http://schemas.microsoft.com/office/powerpoint/2010/main" val="40385097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146048" y="651433"/>
            <a:ext cx="10107168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5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Домашнее задание</a:t>
            </a:r>
            <a:r>
              <a:rPr lang="ru-RU" sz="5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</a:p>
          <a:p>
            <a:endParaRPr lang="ru-RU" sz="5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sz="5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стр. 147 – 152, задание 1, 4 стр. 53 в тетради</a:t>
            </a:r>
          </a:p>
        </p:txBody>
      </p:sp>
    </p:spTree>
    <p:extLst>
      <p:ext uri="{BB962C8B-B14F-4D97-AF65-F5344CB8AC3E}">
        <p14:creationId xmlns="" xmlns:p14="http://schemas.microsoft.com/office/powerpoint/2010/main" val="30465222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384323" y="955655"/>
            <a:ext cx="676499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Спасибо за урок!!!</a:t>
            </a:r>
            <a:endParaRPr lang="ru-RU" sz="54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777365" y="2184902"/>
            <a:ext cx="5978907" cy="3736817"/>
          </a:xfrm>
          <a:prstGeom prst="rect">
            <a:avLst/>
          </a:prstGeom>
          <a:effectLst>
            <a:softEdge rad="0"/>
          </a:effectLst>
        </p:spPr>
      </p:pic>
    </p:spTree>
    <p:extLst>
      <p:ext uri="{BB962C8B-B14F-4D97-AF65-F5344CB8AC3E}">
        <p14:creationId xmlns="" xmlns:p14="http://schemas.microsoft.com/office/powerpoint/2010/main" val="25075221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064" y="132979"/>
            <a:ext cx="6057936" cy="3992059"/>
          </a:xfrm>
          <a:prstGeom prst="rect">
            <a:avLst/>
          </a:prstGeom>
          <a:effectLst>
            <a:softEdge rad="4699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85590" y="0"/>
            <a:ext cx="2647950" cy="32385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8064" y="4125038"/>
            <a:ext cx="2419162" cy="1879155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567190" y="1873856"/>
            <a:ext cx="5532700" cy="4502364"/>
          </a:xfrm>
          <a:prstGeom prst="rect">
            <a:avLst/>
          </a:prstGeom>
          <a:effectLst>
            <a:softEdge rad="406400"/>
          </a:effectLst>
        </p:spPr>
      </p:pic>
    </p:spTree>
    <p:extLst>
      <p:ext uri="{BB962C8B-B14F-4D97-AF65-F5344CB8AC3E}">
        <p14:creationId xmlns="" xmlns:p14="http://schemas.microsoft.com/office/powerpoint/2010/main" val="24596586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624417" y="765175"/>
            <a:ext cx="10972800" cy="927100"/>
          </a:xfrm>
        </p:spPr>
        <p:txBody>
          <a:bodyPr/>
          <a:lstStyle/>
          <a:p>
            <a:r>
              <a:rPr lang="ru-RU" sz="2400"/>
              <a:t>Список используемых источников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27051" y="1700213"/>
            <a:ext cx="10972800" cy="4525962"/>
          </a:xfrm>
        </p:spPr>
        <p:txBody>
          <a:bodyPr/>
          <a:lstStyle/>
          <a:p>
            <a:pPr>
              <a:buFontTx/>
              <a:buNone/>
            </a:pPr>
            <a:r>
              <a:rPr lang="ru-RU" sz="1400" b="1" dirty="0" smtClean="0"/>
              <a:t>Источники </a:t>
            </a:r>
            <a:r>
              <a:rPr lang="ru-RU" sz="1400" b="1" dirty="0"/>
              <a:t>иллюстраций</a:t>
            </a:r>
            <a:r>
              <a:rPr lang="ru-RU" sz="1400" b="1" dirty="0" smtClean="0"/>
              <a:t>:</a:t>
            </a:r>
          </a:p>
          <a:p>
            <a:pPr>
              <a:buFontTx/>
              <a:buNone/>
            </a:pPr>
            <a:r>
              <a:rPr lang="en-US" sz="1400" b="1" dirty="0" smtClean="0">
                <a:hlinkClick r:id="rId2"/>
              </a:rPr>
              <a:t>https://</a:t>
            </a:r>
            <a:r>
              <a:rPr lang="en-US" sz="1400" b="1" dirty="0" smtClean="0">
                <a:hlinkClick r:id="rId2"/>
              </a:rPr>
              <a:t>24smi.org/celebrity/4668-zoia-kosmodemianskaia.html</a:t>
            </a:r>
            <a:endParaRPr lang="ru-RU" sz="1400" b="1" dirty="0" smtClean="0"/>
          </a:p>
          <a:p>
            <a:pPr>
              <a:buFontTx/>
              <a:buNone/>
            </a:pPr>
            <a:r>
              <a:rPr lang="en-US" sz="1400" b="1" dirty="0" smtClean="0">
                <a:hlinkClick r:id="rId3"/>
              </a:rPr>
              <a:t>https://</a:t>
            </a:r>
            <a:r>
              <a:rPr lang="en-US" sz="1400" b="1" dirty="0" smtClean="0">
                <a:hlinkClick r:id="rId3"/>
              </a:rPr>
              <a:t>pomnisvoih.ru/geroi-i-ih-podvigi/geroi-sovetskogo-souza-sssr/liza-chajkina-i-eyo-podvig.html</a:t>
            </a:r>
            <a:endParaRPr lang="ru-RU" sz="1400" b="1" dirty="0" smtClean="0"/>
          </a:p>
          <a:p>
            <a:pPr>
              <a:buFontTx/>
              <a:buNone/>
            </a:pPr>
            <a:r>
              <a:rPr lang="en-US" sz="1400" b="1" dirty="0" smtClean="0"/>
              <a:t>https://pixabay.com/ru/images/search/</a:t>
            </a:r>
            <a:r>
              <a:rPr lang="ru-RU" sz="1400" b="1" dirty="0" smtClean="0"/>
              <a:t>космос/</a:t>
            </a:r>
          </a:p>
          <a:p>
            <a:pPr>
              <a:buFontTx/>
              <a:buNone/>
            </a:pPr>
            <a:endParaRPr lang="ru-RU" sz="1400" b="1" dirty="0" smtClean="0"/>
          </a:p>
          <a:p>
            <a:pPr>
              <a:buFontTx/>
              <a:buNone/>
            </a:pPr>
            <a:endParaRPr lang="ru-RU" sz="1400" b="1" dirty="0" smtClean="0"/>
          </a:p>
          <a:p>
            <a:pPr>
              <a:buFontTx/>
              <a:buNone/>
            </a:pPr>
            <a:endParaRPr lang="ru-RU" sz="1400" b="1" dirty="0" smtClean="0"/>
          </a:p>
          <a:p>
            <a:pPr>
              <a:buFontTx/>
              <a:buNone/>
            </a:pPr>
            <a:endParaRPr lang="en-US" sz="1400" b="1" dirty="0"/>
          </a:p>
        </p:txBody>
      </p:sp>
      <p:pic>
        <p:nvPicPr>
          <p:cNvPr id="10244" name="Picture 2" descr="C:\Documents and Settings\Admin\Рабочий стол\рис. картинки\books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9457267" y="3284539"/>
            <a:ext cx="2209800" cy="103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6" name="Rectangle 6"/>
          <p:cNvSpPr>
            <a:spLocks noChangeArrowheads="1"/>
          </p:cNvSpPr>
          <p:nvPr/>
        </p:nvSpPr>
        <p:spPr bwMode="auto">
          <a:xfrm>
            <a:off x="2639484" y="333375"/>
            <a:ext cx="7391400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lnSpc>
                <a:spcPct val="80000"/>
              </a:lnSpc>
              <a:spcBef>
                <a:spcPct val="20000"/>
              </a:spcBef>
            </a:pPr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793216" y="1968843"/>
            <a:ext cx="11495065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7200" b="1" cap="none" spc="0" dirty="0" smtClean="0">
                <a:ln w="12700">
                  <a:solidFill>
                    <a:schemeClr val="accent1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Великая война и </a:t>
            </a:r>
          </a:p>
          <a:p>
            <a:pPr algn="ctr"/>
            <a:r>
              <a:rPr lang="ru-RU" sz="7200" b="1" cap="none" spc="0" dirty="0" smtClean="0">
                <a:ln w="12700">
                  <a:solidFill>
                    <a:schemeClr val="accent1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Великая победа</a:t>
            </a:r>
            <a:endParaRPr lang="ru-RU" sz="7200" b="1" cap="none" spc="0" dirty="0">
              <a:ln w="12700">
                <a:solidFill>
                  <a:schemeClr val="accent1"/>
                </a:solidFill>
                <a:prstDash val="solid"/>
              </a:ln>
              <a:solidFill>
                <a:srgbClr val="FF0000"/>
              </a:solidFill>
              <a:effectLst>
                <a:outerShdw dist="38100" dir="2640000" algn="bl" rotWithShape="0">
                  <a:schemeClr val="accent1"/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16964607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77656" y="946230"/>
            <a:ext cx="7620000" cy="5715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204304" y="0"/>
            <a:ext cx="7822975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dirty="0"/>
              <a:t>Елизавета Ивановна Чайкина</a:t>
            </a:r>
          </a:p>
        </p:txBody>
      </p:sp>
    </p:spTree>
    <p:extLst>
      <p:ext uri="{BB962C8B-B14F-4D97-AF65-F5344CB8AC3E}">
        <p14:creationId xmlns="" xmlns:p14="http://schemas.microsoft.com/office/powerpoint/2010/main" val="2118355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1441" y="920188"/>
            <a:ext cx="5547794" cy="5847385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395680" y="115746"/>
            <a:ext cx="957826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dirty="0"/>
              <a:t>Зоя Анатольевна Космодемьянская</a:t>
            </a:r>
          </a:p>
        </p:txBody>
      </p:sp>
    </p:spTree>
    <p:extLst>
      <p:ext uri="{BB962C8B-B14F-4D97-AF65-F5344CB8AC3E}">
        <p14:creationId xmlns="" xmlns:p14="http://schemas.microsoft.com/office/powerpoint/2010/main" val="14214360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975954" y="1463969"/>
            <a:ext cx="6096000" cy="2923877"/>
          </a:xfrm>
          <a:prstGeom prst="rect">
            <a:avLst/>
          </a:prstGeom>
        </p:spPr>
        <p:txBody>
          <a:bodyPr>
            <a:spAutoFit/>
          </a:bodyPr>
          <a:lstStyle/>
          <a:p>
            <a:pPr marL="226695">
              <a:lnSpc>
                <a:spcPct val="115000"/>
              </a:lnSpc>
              <a:spcAft>
                <a:spcPts val="0"/>
              </a:spcAft>
            </a:pP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Крыльев нет у этой птицы, </a:t>
            </a:r>
          </a:p>
          <a:p>
            <a:pPr marL="226695">
              <a:lnSpc>
                <a:spcPct val="115000"/>
              </a:lnSpc>
              <a:spcAft>
                <a:spcPts val="0"/>
              </a:spcAft>
            </a:pP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Но нельзя не подивиться: </a:t>
            </a:r>
          </a:p>
          <a:p>
            <a:pPr marL="226695">
              <a:lnSpc>
                <a:spcPct val="115000"/>
              </a:lnSpc>
              <a:spcAft>
                <a:spcPts val="0"/>
              </a:spcAft>
            </a:pP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Лишь распустит птица хвост –</a:t>
            </a:r>
          </a:p>
          <a:p>
            <a:pPr marL="226695">
              <a:lnSpc>
                <a:spcPct val="115000"/>
              </a:lnSpc>
              <a:spcAft>
                <a:spcPts val="0"/>
              </a:spcAft>
            </a:pP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И поднимется до звёзд.</a:t>
            </a:r>
          </a:p>
          <a:p>
            <a:pPr marL="226695">
              <a:lnSpc>
                <a:spcPct val="115000"/>
              </a:lnSpc>
              <a:spcAft>
                <a:spcPts val="0"/>
              </a:spcAft>
            </a:pP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ru-RU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89046" y="3498784"/>
            <a:ext cx="1524000" cy="340995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22611" y="132203"/>
            <a:ext cx="5107928" cy="5385078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85404470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47258" y="1105484"/>
            <a:ext cx="9656810" cy="258532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dirty="0" smtClean="0">
                <a:ln w="0"/>
                <a:solidFill>
                  <a:schemeClr val="accent5">
                    <a:lumMod val="40000"/>
                    <a:lumOff val="6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Тема урока:</a:t>
            </a:r>
          </a:p>
          <a:p>
            <a:pPr algn="ctr"/>
            <a:r>
              <a:rPr lang="ru-RU" sz="5400" b="1" cap="none" spc="50" dirty="0" smtClean="0">
                <a:ln w="0"/>
                <a:solidFill>
                  <a:schemeClr val="accent5">
                    <a:lumMod val="40000"/>
                    <a:lumOff val="6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«Страна, открывшая путь </a:t>
            </a:r>
          </a:p>
          <a:p>
            <a:pPr algn="ctr"/>
            <a:r>
              <a:rPr lang="ru-RU" sz="5400" b="1" spc="50" dirty="0" smtClean="0">
                <a:ln w="0"/>
                <a:solidFill>
                  <a:schemeClr val="accent5">
                    <a:lumMod val="40000"/>
                    <a:lumOff val="6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в космос»</a:t>
            </a:r>
            <a:endParaRPr lang="ru-RU" sz="5400" b="1" cap="none" spc="50" dirty="0">
              <a:ln w="0"/>
              <a:solidFill>
                <a:schemeClr val="accent5">
                  <a:lumMod val="40000"/>
                  <a:lumOff val="60000"/>
                </a:schemeClr>
              </a:solidFill>
              <a:effectLst>
                <a:innerShdw blurRad="63500" dist="50800" dir="13500000">
                  <a:srgbClr val="000000">
                    <a:alpha val="50000"/>
                  </a:srgbClr>
                </a:innerShdw>
              </a:effectLst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89663" y="4004976"/>
            <a:ext cx="4572000" cy="257175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8124090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247351" y="178074"/>
            <a:ext cx="6928499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Сегодня на уроке </a:t>
            </a:r>
          </a:p>
          <a:p>
            <a:pPr algn="ctr"/>
            <a:r>
              <a:rPr lang="ru-RU" sz="54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мы узнаем: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54353" y="2152948"/>
            <a:ext cx="11937647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just"/>
            <a:r>
              <a:rPr lang="ru-RU" sz="54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-о послевоенной истории страны</a:t>
            </a:r>
          </a:p>
          <a:p>
            <a:pPr algn="just"/>
            <a:r>
              <a:rPr lang="ru-RU" sz="54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-об успехах науки и техники</a:t>
            </a:r>
          </a:p>
          <a:p>
            <a:pPr algn="just"/>
            <a:r>
              <a:rPr lang="ru-RU" sz="54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-об освоении космоса</a:t>
            </a:r>
            <a:endParaRPr lang="ru-RU" sz="54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98061" y="1336153"/>
            <a:ext cx="5359802" cy="5359802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802799" y="165467"/>
            <a:ext cx="94163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 </a:t>
            </a:r>
            <a:r>
              <a:rPr lang="ru-RU" sz="3600" b="1" dirty="0"/>
              <a:t>первый искусственный спутник земли</a:t>
            </a:r>
          </a:p>
        </p:txBody>
      </p:sp>
    </p:spTree>
    <p:extLst>
      <p:ext uri="{BB962C8B-B14F-4D97-AF65-F5344CB8AC3E}">
        <p14:creationId xmlns="" xmlns:p14="http://schemas.microsoft.com/office/powerpoint/2010/main" val="22687108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theme/theme1.xml><?xml version="1.0" encoding="utf-8"?>
<a:theme xmlns:a="http://schemas.openxmlformats.org/drawingml/2006/main" name="Сектор">
  <a:themeElements>
    <a:clrScheme name="Сектор">
      <a:dk1>
        <a:sysClr val="windowText" lastClr="000000"/>
      </a:dk1>
      <a:lt1>
        <a:sysClr val="window" lastClr="FFFFFF"/>
      </a:lt1>
      <a:dk2>
        <a:srgbClr val="146194"/>
      </a:dk2>
      <a:lt2>
        <a:srgbClr val="76DBF4"/>
      </a:lt2>
      <a:accent1>
        <a:srgbClr val="052F61"/>
      </a:accent1>
      <a:accent2>
        <a:srgbClr val="A50E82"/>
      </a:accent2>
      <a:accent3>
        <a:srgbClr val="14967C"/>
      </a:accent3>
      <a:accent4>
        <a:srgbClr val="6A9E1F"/>
      </a:accent4>
      <a:accent5>
        <a:srgbClr val="E87D37"/>
      </a:accent5>
      <a:accent6>
        <a:srgbClr val="C62324"/>
      </a:accent6>
      <a:hlink>
        <a:srgbClr val="0D2E46"/>
      </a:hlink>
      <a:folHlink>
        <a:srgbClr val="356A95"/>
      </a:folHlink>
    </a:clrScheme>
    <a:fontScheme name="Сектор">
      <a:maj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Сектор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2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5875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path path="circle">
            <a:fillToRect b="10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Slice" id="{0507925B-6AC9-4358-8E18-C330545D08F8}" vid="{13FEC7C6-62A9-40C4-99D2-581AACACAA2F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Slice</Template>
  <TotalTime>187</TotalTime>
  <Words>273</Words>
  <Application>Microsoft Office PowerPoint</Application>
  <PresentationFormat>Произвольный</PresentationFormat>
  <Paragraphs>67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Сектор</vt:lpstr>
      <vt:lpstr>СТРАНА, ОТКРЫВШАЯ ПУТЬ В КОСМОС   урок окружающего мира, 4 класс, УМК «Школа России»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Список используемых источников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Роман Сухов</dc:creator>
  <cp:lastModifiedBy>щкола</cp:lastModifiedBy>
  <cp:revision>13</cp:revision>
  <dcterms:created xsi:type="dcterms:W3CDTF">2019-04-08T13:42:17Z</dcterms:created>
  <dcterms:modified xsi:type="dcterms:W3CDTF">2019-04-11T16:07:23Z</dcterms:modified>
</cp:coreProperties>
</file>